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0" r:id="rId1"/>
    <p:sldMasterId id="2147483923" r:id="rId2"/>
    <p:sldMasterId id="2147483924" r:id="rId3"/>
    <p:sldMasterId id="2147483925" r:id="rId4"/>
    <p:sldMasterId id="2147483926" r:id="rId5"/>
    <p:sldMasterId id="2147483927" r:id="rId6"/>
    <p:sldMasterId id="2147483928" r:id="rId7"/>
  </p:sldMasterIdLst>
  <p:sldIdLst>
    <p:sldId id="257" r:id="rId8"/>
    <p:sldId id="258" r:id="rId9"/>
    <p:sldId id="275" r:id="rId10"/>
    <p:sldId id="259" r:id="rId11"/>
    <p:sldId id="281" r:id="rId12"/>
    <p:sldId id="260" r:id="rId13"/>
    <p:sldId id="276" r:id="rId14"/>
    <p:sldId id="282" r:id="rId15"/>
    <p:sldId id="283" r:id="rId16"/>
    <p:sldId id="284" r:id="rId17"/>
    <p:sldId id="287" r:id="rId18"/>
    <p:sldId id="286" r:id="rId19"/>
    <p:sldId id="288" r:id="rId20"/>
    <p:sldId id="290" r:id="rId21"/>
    <p:sldId id="291" r:id="rId22"/>
    <p:sldId id="292" r:id="rId23"/>
    <p:sldId id="305" r:id="rId24"/>
    <p:sldId id="294" r:id="rId25"/>
    <p:sldId id="306" r:id="rId26"/>
    <p:sldId id="298" r:id="rId27"/>
    <p:sldId id="300" r:id="rId28"/>
    <p:sldId id="301" r:id="rId29"/>
    <p:sldId id="278" r:id="rId30"/>
    <p:sldId id="273" r:id="rId31"/>
    <p:sldId id="304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  <p:embeddedFont>
      <p:font typeface="Century Schoolbook" panose="020B0604020202020204" charset="0"/>
      <p:regular r:id="rId38"/>
      <p:bold r:id="rId39"/>
      <p:italic r:id="rId40"/>
      <p:boldItalic r:id="rId41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5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nolis roche" initials="m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96272224937E-2"/>
          <c:y val="0.18996482262552722"/>
          <c:w val="0.93548479189452327"/>
          <c:h val="0.64874779047585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'[MARTA ANTONIA - planilha_final_corrigida.xls]Indicadores'!$C$5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'[MARTA ANTONIA - planilha_final_corrigida.xls]Indicadores'!$D$4:$F$4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'[MARTA ANTONIA - planilha_final_corrigida.xls]Indicadores'!$D$5:$F$5</c:f>
              <c:numCache>
                <c:formatCode>0.0%</c:formatCode>
                <c:ptCount val="3"/>
                <c:pt idx="0">
                  <c:v>0.45454545454545453</c:v>
                </c:pt>
                <c:pt idx="1">
                  <c:v>0.68181818181818177</c:v>
                </c:pt>
                <c:pt idx="2">
                  <c:v>0.59090909090909094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389760"/>
        <c:axId val="32399744"/>
      </c:barChart>
      <c:catAx>
        <c:axId val="323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399744"/>
        <c:crosses val="autoZero"/>
        <c:auto val="1"/>
        <c:lblAlgn val="ctr"/>
        <c:lblOffset val="100"/>
        <c:tickMarkSkip val="1"/>
        <c:noMultiLvlLbl val="0"/>
      </c:catAx>
      <c:valAx>
        <c:axId val="3239974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2389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96272224937E-2"/>
          <c:y val="0.13703753268783525"/>
          <c:w val="0.93548479189452327"/>
          <c:h val="0.6962988147381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'[MARTA ANTONIA - planilha_final_corrigida.xls]Indicadores'!$C$11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'[MARTA ANTONIA - planilha_final_corrigida.xls]Indicadores'!$D$10:$F$10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'[MARTA ANTONIA - planilha_final_corrigida.xls]Indicadores'!$D$11:$F$11</c:f>
              <c:numCache>
                <c:formatCode>0.0%</c:formatCode>
                <c:ptCount val="3"/>
                <c:pt idx="0">
                  <c:v>0.7</c:v>
                </c:pt>
                <c:pt idx="1">
                  <c:v>0.8</c:v>
                </c:pt>
                <c:pt idx="2">
                  <c:v>0.76923076923076927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511488"/>
        <c:axId val="32513024"/>
      </c:barChart>
      <c:catAx>
        <c:axId val="325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13024"/>
        <c:crosses val="autoZero"/>
        <c:auto val="1"/>
        <c:lblAlgn val="ctr"/>
        <c:lblOffset val="100"/>
        <c:tickMarkSkip val="1"/>
        <c:noMultiLvlLbl val="0"/>
      </c:catAx>
      <c:valAx>
        <c:axId val="3251302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2511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63398885557402E-2"/>
          <c:y val="0.15107913669064749"/>
          <c:w val="0.9366345689922736"/>
          <c:h val="0.68705035971223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'[MARTA ANTONIA - planilha_final_corrigida15.02.xls]Indicadores'!$C$17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'[MARTA ANTONIA - planilha_final_corrigida15.02.xls]Indicadores'!$D$16:$F$16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'[MARTA ANTONIA - planilha_final_corrigida15.02.xls]Indicadores'!$D$17:$F$17</c:f>
              <c:numCache>
                <c:formatCode>0.0%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6215808"/>
        <c:axId val="36270848"/>
      </c:barChart>
      <c:catAx>
        <c:axId val="362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70848"/>
        <c:crosses val="autoZero"/>
        <c:auto val="1"/>
        <c:lblAlgn val="ctr"/>
        <c:lblOffset val="100"/>
        <c:tickMarkSkip val="1"/>
        <c:noMultiLvlLbl val="0"/>
      </c:catAx>
      <c:valAx>
        <c:axId val="362708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6215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96272224937E-2"/>
          <c:y val="0.14661654135338345"/>
          <c:w val="0.93548479189452327"/>
          <c:h val="0.68421052631578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'[MARTA ANTONIA - planilha_final_corrigida15.02.xls]Indicadores'!$C$40</c:f>
              <c:strCache>
                <c:ptCount val="1"/>
                <c:pt idx="0">
                  <c:v>Proporção de gestantes com vacina contra tétano, difteria e coqueluche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'[MARTA ANTONIA - planilha_final_corrigida15.02.xls]Indicadores'!$D$39:$F$39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'[MARTA ANTONIA - planilha_final_corrigida15.02.xls]Indicadores'!$D$40:$F$40</c:f>
              <c:numCache>
                <c:formatCode>0.0%</c:formatCode>
                <c:ptCount val="3"/>
                <c:pt idx="0">
                  <c:v>0.9</c:v>
                </c:pt>
                <c:pt idx="1">
                  <c:v>0.73333333333333328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6752000"/>
        <c:axId val="36757888"/>
      </c:barChart>
      <c:catAx>
        <c:axId val="367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757888"/>
        <c:crosses val="autoZero"/>
        <c:auto val="1"/>
        <c:lblAlgn val="ctr"/>
        <c:lblOffset val="100"/>
        <c:tickMarkSkip val="1"/>
        <c:noMultiLvlLbl val="0"/>
      </c:catAx>
      <c:valAx>
        <c:axId val="3675788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6752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23217922606926E-2"/>
          <c:y val="0.12132352941176471"/>
          <c:w val="0.93482688391038693"/>
          <c:h val="0.71323529411764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'[MARTA ANTONIA - planilha_final_corrigida15.02.xls]Indicadores'!$C$45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'[MARTA ANTONIA - planilha_final_corrigida15.02.xls]Indicadores'!$D$44:$F$44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'[MARTA ANTONIA - planilha_final_corrigida15.02.xls]Indicadores'!$D$45:$F$45</c:f>
              <c:numCache>
                <c:formatCode>0.0%</c:formatCode>
                <c:ptCount val="3"/>
                <c:pt idx="0">
                  <c:v>0.7</c:v>
                </c:pt>
                <c:pt idx="1">
                  <c:v>0.66666666666666663</c:v>
                </c:pt>
                <c:pt idx="2">
                  <c:v>0.84615384615384615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7209600"/>
        <c:axId val="37211136"/>
      </c:barChart>
      <c:catAx>
        <c:axId val="372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211136"/>
        <c:crosses val="autoZero"/>
        <c:auto val="1"/>
        <c:lblAlgn val="ctr"/>
        <c:lblOffset val="100"/>
        <c:tickMarkSkip val="1"/>
        <c:noMultiLvlLbl val="0"/>
      </c:catAx>
      <c:valAx>
        <c:axId val="3721113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72096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96272224937E-2"/>
          <c:y val="0.14728737920671028"/>
          <c:w val="0.93548479189452327"/>
          <c:h val="0.67829714108353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'[MARTA ANTONIA - planilha_final_corrigida15.02.xls]Indicadores'!$C$51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'[MARTA ANTONIA - planilha_final_corrigida15.02.xls]Indicadores'!$D$50:$F$50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'[MARTA ANTONIA - planilha_final_corrigida15.02.xls]Indicadores'!$D$51:$F$51</c:f>
              <c:numCache>
                <c:formatCode>0.0%</c:formatCode>
                <c:ptCount val="3"/>
                <c:pt idx="0">
                  <c:v>0.2</c:v>
                </c:pt>
                <c:pt idx="1">
                  <c:v>0.13333333333333333</c:v>
                </c:pt>
                <c:pt idx="2">
                  <c:v>0.53846153846153844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6597760"/>
        <c:axId val="36599296"/>
      </c:barChart>
      <c:catAx>
        <c:axId val="365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599296"/>
        <c:crosses val="autoZero"/>
        <c:auto val="1"/>
        <c:lblAlgn val="ctr"/>
        <c:lblOffset val="100"/>
        <c:tickMarkSkip val="1"/>
        <c:noMultiLvlLbl val="0"/>
      </c:catAx>
      <c:valAx>
        <c:axId val="365992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6597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ector reto 102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7" name="Título 10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1028" name="Espaço Reservado para Texto 10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029" name="Espaço Reservado para Data 102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29-1212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0" name="Espaço Reservado para Rodapé 102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1" name="Conector reto 1030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2" name="Conector reto 103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3" name="Retângulo 103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4" name="Conector reto 103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5" name="Elipse 1034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6" name="Espaço Reservado para Número de Slide 103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6-1212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ângulo 2049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1" name="Retângulo 2050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2" name="Retângulo 2051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3" name="Retângulo 2052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4" name="Conector reto 2053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5" name="Conector reto 2054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6" name="Conector reto 2055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7" name="Conector reto 2056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8" name="Conector reto 2057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9" name="Conector reto 2058"/>
          <p:cNvSpPr>
            <a:spLocks/>
          </p:cNvSpPr>
          <p:nvPr/>
        </p:nvSpPr>
        <p:spPr>
          <a:xfrm>
            <a:off x="9113838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60" name="Retângulo 2059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1" name="Elipse 2060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2" name="Elipse 2061"/>
          <p:cNvSpPr>
            <a:spLocks/>
          </p:cNvSpPr>
          <p:nvPr/>
        </p:nvSpPr>
        <p:spPr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3" name="Elipse 2062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4" name="Elipse 2063"/>
          <p:cNvSpPr>
            <a:spLocks/>
          </p:cNvSpPr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5" name="Elipse 2064"/>
          <p:cNvSpPr>
            <a:spLocks/>
          </p:cNvSpPr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6" name="Título 20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2067" name="Espaço Reservado para Texto 20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2068" name="Espaço Reservado para Data 2067"/>
          <p:cNvSpPr>
            <a:spLocks noGrp="1"/>
          </p:cNvSpPr>
          <p:nvPr>
            <p:ph type="dt" sz="half" idx="2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68-1275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69" name="Espaço Reservado para Rodapé 2068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81476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70" name="Espaço Reservado para Número de Slide 2069"/>
          <p:cNvSpPr>
            <a:spLocks noGrp="1"/>
          </p:cNvSpPr>
          <p:nvPr>
            <p:ph type="sldNum" sz="quarter" idx="4"/>
          </p:nvPr>
        </p:nvSpPr>
        <p:spPr>
          <a:xfrm>
            <a:off x="1325563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70-1275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ector reto 3073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5" name="Conector reto 3074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6" name="Conector reto 3075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7" name="Retângulo 3076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78" name="Conector reto 3077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9" name="Elipse 3078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80" name="Título 307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3081" name="Espaço Reservado para Texto 308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3082" name="Espaço Reservado para Data 308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2-1276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3083" name="Espaço Reservado para Número de Slide 308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3-1276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3084" name="Espaço Reservado para Rodapé 3083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4097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099" name="Retângulo 4098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0" name="Retângulo 4099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1" name="Retângulo 4100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2" name="Conector reto 4101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3" name="Conector reto 4102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4" name="Conector reto 4103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5" name="Conector reto 4104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6" name="Conector reto 4105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7" name="Retângulo 4106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8" name="Elipse 4107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9" name="Elipse 4108"/>
          <p:cNvSpPr>
            <a:spLocks/>
          </p:cNvSpPr>
          <p:nvPr/>
        </p:nvSpPr>
        <p:spPr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0" name="Elipse 4109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1" name="Elipse 4110"/>
          <p:cNvSpPr>
            <a:spLocks/>
          </p:cNvSpPr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2" name="Elipse 4111"/>
          <p:cNvSpPr>
            <a:spLocks/>
          </p:cNvSpPr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3" name="Conector reto 4112"/>
          <p:cNvSpPr>
            <a:spLocks/>
          </p:cNvSpPr>
          <p:nvPr/>
        </p:nvSpPr>
        <p:spPr>
          <a:xfrm>
            <a:off x="9097962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14" name="Título 41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4115" name="Espaço Reservado para Texto 41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4116" name="Espaço Reservado para Data 4115"/>
          <p:cNvSpPr>
            <a:spLocks noGrp="1"/>
          </p:cNvSpPr>
          <p:nvPr>
            <p:ph type="dt" sz="half" idx="2"/>
          </p:nvPr>
        </p:nvSpPr>
        <p:spPr>
          <a:xfrm rot="5400000">
            <a:off x="7762876" y="1169988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20-1277-587298610EC3}" type="datetime15">
              <a:rPr lang="en-US" altLang="en-US" sz="1200" dirty="0">
                <a:solidFill>
                  <a:srgbClr val="FFF39D"/>
                </a:solidFill>
              </a:rPr>
              <a:t>15</a:t>
            </a:fld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7" name="Espaço Reservado para Rodapé 4116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78301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8" name="Espaço Reservado para Número de Slide 4117"/>
          <p:cNvSpPr>
            <a:spLocks noGrp="1"/>
          </p:cNvSpPr>
          <p:nvPr>
            <p:ph type="sldNum" sz="quarter" idx="4"/>
          </p:nvPr>
        </p:nvSpPr>
        <p:spPr>
          <a:xfrm>
            <a:off x="1339850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1022-1277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ector reto 5121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3" name="Conector reto 5122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4" name="Conector reto 5123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5" name="Retângulo 5124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6" name="Conector reto 5125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7" name="Elipse 5126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8" name="Título 512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5129" name="Espaço Reservado para Texto 512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5130" name="Espaço Reservado para Data 5129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4-1278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5131" name="Espaço Reservado para Número de Slide 5130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5-1278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5132" name="Espaço Reservado para Rodapé 5131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ector reto 614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7" name="Conector reto 6146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8" name="Conector reto 6147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9" name="Conector reto 6148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0" name="Retângulo 6149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1" name="Conector reto 6150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2" name="Elipse 6151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3" name="Título 615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6154" name="Espaço Reservado para Texto 61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6155" name="Espaço Reservado para Data 6154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9-1279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6156" name="Espaço Reservado para Número de Slide 615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60-1279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6157" name="Espaço Reservado para Rodapé 6156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ector reto 7169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1" name="Elipse 7170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2" name="Conector reto 717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3" name="Retângulo 717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4" name="Conector reto 717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5" name="Conector reto 7174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6" name="Conector reto 7175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7" name="Título 717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7178" name="Espaço Reservado para Texto 717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7179" name="Espaço Reservado para Data 717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3-1280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7180" name="Espaço Reservado para Número de Slide 7179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4-1280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7181" name="Espaço Reservado para Rodapé 718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ector reto 102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7" name="Espaço Reservado para Título 10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1028" name="Espaço Reservado para Texto 10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029" name="Espaço Reservado para Data 102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29-1212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0" name="Espaço Reservado para Rodapé 102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1031" name="Conector reto 1030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2" name="Conector reto 103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3" name="Retângulo 103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4" name="Conector reto 103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5" name="Elipse 1034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1036" name="Espaço Reservado para Número de Slide 103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6-1212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1"/>
    <p:sldLayoutId id="2147489113" r:id="rId2"/>
    <p:sldLayoutId id="2147489114" r:id="rId3"/>
    <p:sldLayoutId id="2147489115" r:id="rId4"/>
    <p:sldLayoutId id="2147489116" r:id="rId5"/>
    <p:sldLayoutId id="2147489117" r:id="rId6"/>
    <p:sldLayoutId id="2147489118" r:id="rId7"/>
    <p:sldLayoutId id="2147489119" r:id="rId8"/>
    <p:sldLayoutId id="2147489120" r:id="rId9"/>
    <p:sldLayoutId id="2147489121" r:id="rId10"/>
    <p:sldLayoutId id="2147489122" r:id="rId11"/>
    <p:sldLayoutId id="214748912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ângulo 2049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1" name="Retângulo 2050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2" name="Retângulo 2051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3" name="Retângulo 2052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54" name="Conector reto 2053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5" name="Conector reto 2054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6" name="Conector reto 2055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7" name="Conector reto 2056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8" name="Conector reto 2057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9" name="Conector reto 2058"/>
          <p:cNvSpPr>
            <a:spLocks/>
          </p:cNvSpPr>
          <p:nvPr/>
        </p:nvSpPr>
        <p:spPr>
          <a:xfrm>
            <a:off x="9113838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60" name="Retângulo 2059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1" name="Elipse 2060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2" name="Elipse 2061"/>
          <p:cNvSpPr>
            <a:spLocks/>
          </p:cNvSpPr>
          <p:nvPr/>
        </p:nvSpPr>
        <p:spPr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3" name="Elipse 2062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4" name="Elipse 2063"/>
          <p:cNvSpPr>
            <a:spLocks/>
          </p:cNvSpPr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5" name="Elipse 2064"/>
          <p:cNvSpPr>
            <a:spLocks/>
          </p:cNvSpPr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066" name="Espaço Reservado para Título 20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2067" name="Espaço Reservado para Texto 20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2068" name="Espaço Reservado para Data 2067"/>
          <p:cNvSpPr>
            <a:spLocks noGrp="1"/>
          </p:cNvSpPr>
          <p:nvPr>
            <p:ph type="dt" sz="half" idx="2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68-1275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69" name="Espaço Reservado para Rodapé 2068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81476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2070" name="Espaço Reservado para Número de Slide 2069"/>
          <p:cNvSpPr>
            <a:spLocks noGrp="1"/>
          </p:cNvSpPr>
          <p:nvPr>
            <p:ph type="sldNum" sz="quarter" idx="4"/>
          </p:nvPr>
        </p:nvSpPr>
        <p:spPr>
          <a:xfrm>
            <a:off x="1325563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70-1275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ector reto 3073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5" name="Conector reto 3074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6" name="Conector reto 3075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7" name="Retângulo 3076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78" name="Conector reto 3077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9" name="Elipse 3078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080" name="Espaço Reservado para Título 307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3081" name="Espaço Reservado para Texto 308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3082" name="Espaço Reservado para Data 308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2-1276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3083" name="Espaço Reservado para Número de Slide 308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3-1276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3084" name="Espaço Reservado para Rodapé 3083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4097"/>
          <p:cNvSpPr>
            <a:spLocks/>
          </p:cNvSpPr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099" name="Retângulo 4098"/>
          <p:cNvSpPr>
            <a:spLocks/>
          </p:cNvSpPr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0" name="Retângulo 4099"/>
          <p:cNvSpPr>
            <a:spLocks/>
          </p:cNvSpPr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1" name="Retângulo 4100"/>
          <p:cNvSpPr>
            <a:spLocks/>
          </p:cNvSpPr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2" name="Conector reto 4101"/>
          <p:cNvSpPr>
            <a:spLocks/>
          </p:cNvSpPr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3" name="Conector reto 4102"/>
          <p:cNvSpPr>
            <a:spLocks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FEDE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4" name="Conector reto 4103"/>
          <p:cNvSpPr>
            <a:spLocks/>
          </p:cNvSpPr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5" name="Conector reto 4104"/>
          <p:cNvSpPr>
            <a:spLocks/>
          </p:cNvSpPr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6" name="Conector reto 4105"/>
          <p:cNvSpPr>
            <a:spLocks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7" name="Retângulo 4106"/>
          <p:cNvSpPr>
            <a:spLocks/>
          </p:cNvSpPr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8" name="Elipse 4107"/>
          <p:cNvSpPr>
            <a:spLocks/>
          </p:cNvSpPr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09" name="Elipse 4108"/>
          <p:cNvSpPr>
            <a:spLocks/>
          </p:cNvSpPr>
          <p:nvPr/>
        </p:nvSpPr>
        <p:spPr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0" name="Elipse 4109"/>
          <p:cNvSpPr>
            <a:spLocks/>
          </p:cNvSpPr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1" name="Elipse 4110"/>
          <p:cNvSpPr>
            <a:spLocks/>
          </p:cNvSpPr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2" name="Elipse 4111"/>
          <p:cNvSpPr>
            <a:spLocks/>
          </p:cNvSpPr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4113" name="Conector reto 4112"/>
          <p:cNvSpPr>
            <a:spLocks/>
          </p:cNvSpPr>
          <p:nvPr/>
        </p:nvSpPr>
        <p:spPr>
          <a:xfrm>
            <a:off x="9097962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14" name="Espaço Reservado para Título 41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4115" name="Espaço Reservado para Texto 41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4116" name="Espaço Reservado para Data 4115"/>
          <p:cNvSpPr>
            <a:spLocks noGrp="1"/>
          </p:cNvSpPr>
          <p:nvPr>
            <p:ph type="dt" sz="half" idx="2"/>
          </p:nvPr>
        </p:nvSpPr>
        <p:spPr>
          <a:xfrm rot="5400000">
            <a:off x="7762876" y="1169988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20-1277-587298610EC3}" type="datetime15">
              <a:rPr lang="en-US" altLang="en-US" sz="1200" dirty="0">
                <a:solidFill>
                  <a:srgbClr val="FFF39D"/>
                </a:solidFill>
              </a:rPr>
              <a:t>15</a:t>
            </a:fld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7" name="Espaço Reservado para Rodapé 4116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78301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FFF39D"/>
              </a:solidFill>
            </a:endParaRPr>
          </a:p>
        </p:txBody>
      </p:sp>
      <p:sp>
        <p:nvSpPr>
          <p:cNvPr id="4118" name="Espaço Reservado para Número de Slide 4117"/>
          <p:cNvSpPr>
            <a:spLocks noGrp="1"/>
          </p:cNvSpPr>
          <p:nvPr>
            <p:ph type="sldNum" sz="quarter" idx="4"/>
          </p:nvPr>
        </p:nvSpPr>
        <p:spPr>
          <a:xfrm>
            <a:off x="1339850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1022-1277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1"/>
    <p:sldLayoutId id="2147489137" r:id="rId2"/>
    <p:sldLayoutId id="2147489138" r:id="rId3"/>
    <p:sldLayoutId id="2147489139" r:id="rId4"/>
    <p:sldLayoutId id="2147489140" r:id="rId5"/>
    <p:sldLayoutId id="2147489141" r:id="rId6"/>
    <p:sldLayoutId id="2147489142" r:id="rId7"/>
    <p:sldLayoutId id="2147489143" r:id="rId8"/>
    <p:sldLayoutId id="2147489144" r:id="rId9"/>
    <p:sldLayoutId id="2147489145" r:id="rId10"/>
    <p:sldLayoutId id="2147489146" r:id="rId11"/>
    <p:sldLayoutId id="2147489147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FFF39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FFFFFF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FFFFFF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FFFFFF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FFFFFF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FFFFFF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entury Schoolbook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ector reto 5121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3" name="Conector reto 5122"/>
          <p:cNvSpPr>
            <a:spLocks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4" name="Conector reto 5123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5" name="Retângulo 5124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6" name="Conector reto 5125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7" name="Elipse 5126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5128" name="Espaço Reservado para Título 512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5129" name="Espaço Reservado para Texto 512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5130" name="Espaço Reservado para Data 5129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4-1278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5131" name="Espaço Reservado para Número de Slide 5130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2035-1278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5132" name="Espaço Reservado para Rodapé 5131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ector reto 6145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7" name="Conector reto 6146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8" name="Conector reto 6147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9" name="Conector reto 6148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0" name="Retângulo 6149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1" name="Conector reto 6150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2" name="Elipse 6151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153" name="Espaço Reservado para Título 615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6154" name="Espaço Reservado para Texto 61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6155" name="Espaço Reservado para Data 6154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9-1279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6156" name="Espaço Reservado para Número de Slide 615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3060-1279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6157" name="Espaço Reservado para Rodapé 6156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ector reto 7169"/>
          <p:cNvSpPr>
            <a:spLocks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1" name="Elipse 7170"/>
          <p:cNvSpPr>
            <a:spLocks/>
          </p:cNvSpPr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2" name="Conector reto 7171"/>
          <p:cNvSpPr>
            <a:spLocks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3" name="Retângulo 7172"/>
          <p:cNvSpPr>
            <a:spLocks/>
          </p:cNvSpPr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7174" name="Conector reto 7173"/>
          <p:cNvSpPr>
            <a:spLocks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5" name="Conector reto 7174"/>
          <p:cNvSpPr>
            <a:spLocks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>
            <a:solidFill>
              <a:srgbClr val="FEC3AE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6" name="Conector reto 7175"/>
          <p:cNvSpPr>
            <a:spLocks/>
          </p:cNvSpPr>
          <p:nvPr/>
        </p:nvSpPr>
        <p:spPr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rgbClr val="FE8637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7" name="Espaço Reservado para Título 717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7178" name="Espaço Reservado para Texto 717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7179" name="Espaço Reservado para Data 7178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2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83-1280-587298610EC3}" type="datetime15">
              <a:rPr lang="en-US" altLang="en-US" sz="1200" dirty="0">
                <a:solidFill>
                  <a:srgbClr val="575F6D"/>
                </a:solidFill>
              </a:rPr>
              <a:t>15</a:t>
            </a:fld>
            <a:endParaRPr lang="en-US" altLang="en-US" sz="1200" dirty="0">
              <a:solidFill>
                <a:srgbClr val="575F6D"/>
              </a:solidFill>
            </a:endParaRPr>
          </a:p>
        </p:txBody>
      </p:sp>
      <p:sp>
        <p:nvSpPr>
          <p:cNvPr id="7180" name="Espaço Reservado para Número de Slide 7179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fld id="{12FF1C42-D199-4084-1280-587298610EC3}" type="slidenum">
              <a:rPr lang="en-US" altLang="en-US" sz="1400" b="1" dirty="0">
                <a:solidFill>
                  <a:srgbClr val="FFFFFF"/>
                </a:solidFill>
              </a:rPr>
              <a:t>‹nº›</a:t>
            </a:fld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7181" name="Espaço Reservado para Rodapé 718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altLang="en-US" sz="1200" dirty="0">
              <a:solidFill>
                <a:srgbClr val="575F6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1"/>
    <p:sldLayoutId id="2147489173" r:id="rId2"/>
    <p:sldLayoutId id="2147489174" r:id="rId3"/>
    <p:sldLayoutId id="2147489175" r:id="rId4"/>
    <p:sldLayoutId id="2147489176" r:id="rId5"/>
    <p:sldLayoutId id="2147489177" r:id="rId6"/>
    <p:sldLayoutId id="2147489178" r:id="rId7"/>
    <p:sldLayoutId id="2147489179" r:id="rId8"/>
    <p:sldLayoutId id="2147489180" r:id="rId9"/>
    <p:sldLayoutId id="2147489181" r:id="rId10"/>
    <p:sldLayoutId id="2147489182" r:id="rId11"/>
    <p:sldLayoutId id="2147489183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000">
          <a:solidFill>
            <a:srgbClr val="575F6D"/>
          </a:solidFill>
          <a:latin typeface="Century Schoolbook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FE8637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Century Schoolbook" charset="0"/>
        </a:defRPr>
      </a:lvl1pPr>
      <a:lvl2pPr marL="639762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8637"/>
        </a:buClr>
        <a:buSzPct val="80000"/>
        <a:buFont typeface="Wingdings 2" charset="2"/>
        <a:buChar char=""/>
        <a:defRPr sz="2100">
          <a:solidFill>
            <a:srgbClr val="000000"/>
          </a:solidFill>
          <a:latin typeface="Century Schoolbook" charset="0"/>
        </a:defRPr>
      </a:lvl2pPr>
      <a:lvl3pPr marL="91440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3pPr>
      <a:lvl4pPr marL="1187450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1800">
          <a:solidFill>
            <a:srgbClr val="000000"/>
          </a:solidFill>
          <a:latin typeface="Century Schoolbook" charset="0"/>
        </a:defRPr>
      </a:lvl4pPr>
      <a:lvl5pPr marL="1462087" indent="-1825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>
          <a:solidFill>
            <a:srgbClr val="000000"/>
          </a:solidFill>
          <a:latin typeface="Century Schoolbook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entury Schoolbook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8193"/>
          <p:cNvSpPr txBox="1">
            <a:spLocks/>
          </p:cNvSpPr>
          <p:nvPr/>
        </p:nvSpPr>
        <p:spPr>
          <a:xfrm>
            <a:off x="179512" y="260350"/>
            <a:ext cx="8748712" cy="21236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Universidade Federal de Pelotas</a:t>
            </a:r>
          </a:p>
          <a:p>
            <a:pPr algn="ctr"/>
            <a:r>
              <a:rPr lang="en-US" altLang="en-US" sz="2400" dirty="0"/>
              <a:t>Universidade Aberta do SUS </a:t>
            </a:r>
            <a:r>
              <a:rPr dirty="0"/>
              <a:t/>
            </a:r>
            <a:br>
              <a:rPr dirty="0"/>
            </a:br>
            <a:r>
              <a:rPr lang="en-US" altLang="en-US" sz="2400" dirty="0"/>
              <a:t>Especialização em Saúde da Família</a:t>
            </a:r>
            <a:r>
              <a:rPr dirty="0"/>
              <a:t/>
            </a:r>
            <a:br>
              <a:rPr dirty="0"/>
            </a:br>
            <a:r>
              <a:rPr lang="en-US" altLang="en-US" sz="3600" dirty="0"/>
              <a:t> </a:t>
            </a:r>
            <a:r>
              <a:rPr lang="en-US" altLang="en-US" sz="2400" dirty="0" err="1" smtClean="0"/>
              <a:t>Modalidade</a:t>
            </a:r>
            <a:r>
              <a:rPr lang="en-US" altLang="en-US" sz="2400" dirty="0" smtClean="0"/>
              <a:t> a </a:t>
            </a:r>
            <a:r>
              <a:rPr lang="en-US" altLang="en-US" sz="2400" dirty="0" err="1" smtClean="0"/>
              <a:t>distância</a:t>
            </a:r>
            <a:endParaRPr lang="en-US" altLang="en-US" sz="2400" dirty="0" smtClean="0"/>
          </a:p>
          <a:p>
            <a:pPr algn="ctr"/>
            <a:r>
              <a:rPr lang="en-US" altLang="en-US" sz="2400" dirty="0" err="1" smtClean="0"/>
              <a:t>Turma</a:t>
            </a:r>
            <a:r>
              <a:rPr lang="en-US" altLang="en-US" sz="2400" dirty="0" smtClean="0"/>
              <a:t> 9</a:t>
            </a:r>
            <a:endParaRPr lang="en-US" altLang="en-US" sz="2400" dirty="0"/>
          </a:p>
        </p:txBody>
      </p:sp>
      <p:sp>
        <p:nvSpPr>
          <p:cNvPr id="8195" name="CaixaDeTexto 8194"/>
          <p:cNvSpPr txBox="1">
            <a:spLocks/>
          </p:cNvSpPr>
          <p:nvPr/>
        </p:nvSpPr>
        <p:spPr>
          <a:xfrm>
            <a:off x="323850" y="2708920"/>
            <a:ext cx="8208962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dirty="0"/>
          </a:p>
          <a:p>
            <a:pPr algn="ctr"/>
            <a:r>
              <a:rPr lang="en-US" altLang="en-US" sz="3000" b="1" dirty="0"/>
              <a:t>Melhoria da atenção ao Pré-natal e Puerpério na UBS </a:t>
            </a:r>
            <a:r>
              <a:rPr lang="en-US" altLang="en-US" sz="3000" b="1" dirty="0" smtClean="0"/>
              <a:t>Benedito </a:t>
            </a:r>
            <a:r>
              <a:rPr lang="pt-BR" altLang="en-US" sz="3000" b="1" dirty="0" smtClean="0"/>
              <a:t>João</a:t>
            </a:r>
            <a:r>
              <a:rPr lang="en-US" altLang="en-US" sz="3000" b="1" dirty="0" smtClean="0"/>
              <a:t> Pessoa, </a:t>
            </a:r>
            <a:r>
              <a:rPr lang="en-US" altLang="en-US" sz="3000" b="1" dirty="0" err="1" smtClean="0"/>
              <a:t>Caraúbas</a:t>
            </a:r>
            <a:r>
              <a:rPr lang="en-US" altLang="en-US" sz="3000" b="1" dirty="0" smtClean="0"/>
              <a:t>/RN</a:t>
            </a:r>
            <a:endParaRPr lang="en-US" altLang="en-US" sz="3000" b="1" dirty="0"/>
          </a:p>
          <a:p>
            <a:pPr algn="ctr"/>
            <a:endParaRPr lang="en-US" altLang="en-US" sz="2400" b="1" dirty="0"/>
          </a:p>
          <a:p>
            <a:pPr algn="ctr"/>
            <a:endParaRPr lang="en-US" altLang="en-US" sz="2400" b="1" dirty="0" smtClean="0"/>
          </a:p>
          <a:p>
            <a:pPr algn="ctr"/>
            <a:endParaRPr lang="en-US" altLang="en-US" sz="2400" b="1" dirty="0"/>
          </a:p>
          <a:p>
            <a:pPr algn="ctr"/>
            <a:r>
              <a:rPr lang="en-US" altLang="en-US" sz="2200" dirty="0"/>
              <a:t>          </a:t>
            </a:r>
            <a:r>
              <a:rPr lang="en-US" altLang="en-US" sz="2400" dirty="0" err="1" smtClean="0"/>
              <a:t>Especializanda</a:t>
            </a:r>
            <a:r>
              <a:rPr lang="en-US" altLang="en-US" sz="2400" dirty="0" smtClean="0"/>
              <a:t>: Marta Antonia Espinosa Sosa</a:t>
            </a:r>
            <a:endParaRPr lang="en-US" altLang="en-US" sz="2400" dirty="0"/>
          </a:p>
          <a:p>
            <a:pPr algn="ctr"/>
            <a:r>
              <a:rPr dirty="0"/>
              <a:t/>
            </a:r>
            <a:br>
              <a:rPr dirty="0"/>
            </a:br>
            <a:r>
              <a:rPr lang="en-US" altLang="en-US" sz="2400" dirty="0"/>
              <a:t>         </a:t>
            </a:r>
            <a:r>
              <a:rPr lang="en-US" altLang="en-US" sz="2400" dirty="0" err="1" smtClean="0"/>
              <a:t>Orientadora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Fernanda de Oliveira </a:t>
            </a:r>
            <a:r>
              <a:rPr lang="en-US" altLang="en-US" sz="2400" dirty="0" err="1" smtClean="0"/>
              <a:t>Meller</a:t>
            </a:r>
            <a:endParaRPr lang="en-US" altLang="en-US" sz="2400" dirty="0"/>
          </a:p>
          <a:p>
            <a:pPr algn="ctr"/>
            <a:r>
              <a:rPr lang="en-US" altLang="en-US" sz="2400" dirty="0"/>
              <a:t>            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420347" y="319849"/>
            <a:ext cx="1290444" cy="12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271" y="427006"/>
            <a:ext cx="1303849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Texto 17409"/>
          <p:cNvSpPr>
            <a:spLocks noGrp="1"/>
          </p:cNvSpPr>
          <p:nvPr>
            <p:ph type="body" sz="quarter" idx="4294967295"/>
          </p:nvPr>
        </p:nvSpPr>
        <p:spPr>
          <a:xfrm>
            <a:off x="275459" y="1628800"/>
            <a:ext cx="8856984" cy="4997152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Melhorar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a qualidade da atenção ao pré-natal e puerpério realizado na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Unidade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 Meta 2.3.</a:t>
            </a:r>
            <a:r>
              <a:rPr lang="en-US" altLang="en-US" sz="2000" dirty="0">
                <a:latin typeface="Arial" charset="0"/>
                <a:ea typeface="Arial" charset="0"/>
              </a:rPr>
              <a:t> Realizar pelo menos um exame de mamas em 100% das gestantes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2.4:Garantir a 100% das gestantes a solicitação de exames laboratoriais de acordo com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protocolo</a:t>
            </a: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2.5.</a:t>
            </a:r>
            <a:r>
              <a:rPr lang="en-US" altLang="en-US" sz="2000" dirty="0">
                <a:latin typeface="Arial" charset="0"/>
                <a:ea typeface="Arial" charset="0"/>
              </a:rPr>
              <a:t> Garantir a 100% das gestantes a prescrição de sulfato ferroso e ácido fólico conforme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protocolo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      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Essas metas foram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atingidas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em 100% em todos os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  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Texto 19458"/>
          <p:cNvSpPr>
            <a:spLocks noGrp="1"/>
          </p:cNvSpPr>
          <p:nvPr>
            <p:ph type="body" sz="quarter" idx="4294967295"/>
          </p:nvPr>
        </p:nvSpPr>
        <p:spPr>
          <a:xfrm>
            <a:off x="467544" y="1412776"/>
            <a:ext cx="3538736" cy="478155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Melhorar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2.6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a100% das gestantes a atualização da vacina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antitetânica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charset="0"/>
                <a:ea typeface="Calibri" charset="0"/>
              </a:rPr>
              <a:t>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Primeiro </a:t>
            </a:r>
            <a:r>
              <a:rPr lang="en-US" altLang="en-US" sz="2000" dirty="0">
                <a:latin typeface="Arial" charset="0"/>
                <a:ea typeface="Arial" charset="0"/>
              </a:rPr>
              <a:t>Mês 9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mulheres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(90,0%).</a:t>
            </a:r>
          </a:p>
          <a:p>
            <a:r>
              <a:rPr lang="en-US" altLang="en-US" sz="2000" dirty="0">
                <a:latin typeface="Arial" charset="0"/>
                <a:ea typeface="Arial" charset="0"/>
              </a:rPr>
              <a:t>Segundo Mês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11 </a:t>
            </a:r>
            <a:r>
              <a:rPr lang="en-US" altLang="en-US" sz="2000" dirty="0">
                <a:latin typeface="Arial" charset="0"/>
                <a:ea typeface="Arial" charset="0"/>
              </a:rPr>
              <a:t>mulheres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(7,3%).</a:t>
            </a:r>
          </a:p>
          <a:p>
            <a:r>
              <a:rPr lang="en-US" altLang="en-US" sz="2000" dirty="0" err="1" smtClean="0">
                <a:latin typeface="Arial" charset="0"/>
                <a:ea typeface="Arial" charset="0"/>
              </a:rPr>
              <a:t>Terceiro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13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(100%)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36154388"/>
              </p:ext>
            </p:extLst>
          </p:nvPr>
        </p:nvGraphicFramePr>
        <p:xfrm>
          <a:off x="3924300" y="1916832"/>
          <a:ext cx="46085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Texto 20481"/>
          <p:cNvSpPr>
            <a:spLocks noGrp="1"/>
          </p:cNvSpPr>
          <p:nvPr>
            <p:ph type="body" sz="quarter" idx="4294967295"/>
          </p:nvPr>
        </p:nvSpPr>
        <p:spPr>
          <a:xfrm>
            <a:off x="467544" y="1484784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Melhorar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2.7:</a:t>
            </a:r>
            <a:r>
              <a:rPr lang="en-US" altLang="en-US" sz="2000" dirty="0">
                <a:latin typeface="Arial" charset="0"/>
                <a:ea typeface="Arial" charset="0"/>
              </a:rPr>
              <a:t>Garantir que 100% das gestantes estejam com vacina contra hepatite B em dia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Primeiro Mês 7</a:t>
            </a:r>
            <a:r>
              <a:rPr lang="en-US" altLang="en-US" sz="1900" dirty="0" smtClean="0">
                <a:latin typeface="Arial" charset="0"/>
                <a:ea typeface="Arial" charset="0"/>
              </a:rPr>
              <a:t>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(70,0%).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Segundo Mês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(66,7%).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Terceiro Mês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11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(84,6%).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81311931"/>
              </p:ext>
            </p:extLst>
          </p:nvPr>
        </p:nvGraphicFramePr>
        <p:xfrm>
          <a:off x="4114800" y="2134870"/>
          <a:ext cx="4418012" cy="388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Texto 21505"/>
          <p:cNvSpPr>
            <a:spLocks noGrp="1"/>
          </p:cNvSpPr>
          <p:nvPr>
            <p:ph type="body" sz="quarter" idx="4294967295"/>
          </p:nvPr>
        </p:nvSpPr>
        <p:spPr>
          <a:xfrm>
            <a:off x="251520" y="1412776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2:</a:t>
            </a:r>
            <a:r>
              <a:rPr lang="en-US" altLang="en-US" sz="2000" dirty="0">
                <a:latin typeface="Arial" charset="0"/>
                <a:ea typeface="Arial" charset="0"/>
              </a:rPr>
              <a:t>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 smtClean="0">
                <a:latin typeface="Arial" charset="0"/>
                <a:ea typeface="Calibri" charset="0"/>
              </a:rPr>
              <a:t>Meta 2.8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primeira consulta odontológica programada para 100% das gestantes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en-US" altLang="en-US" sz="1900" dirty="0" smtClean="0">
                <a:latin typeface="Arial" charset="0"/>
                <a:ea typeface="Arial" charset="0"/>
              </a:rPr>
              <a:t>Primeiro </a:t>
            </a:r>
            <a:r>
              <a:rPr lang="en-US" altLang="en-US" sz="1900" dirty="0">
                <a:latin typeface="Arial" charset="0"/>
                <a:ea typeface="Arial" charset="0"/>
              </a:rPr>
              <a:t>Mês 2</a:t>
            </a:r>
            <a:r>
              <a:rPr lang="en-US" altLang="en-US" sz="1900" dirty="0" smtClean="0">
                <a:latin typeface="Arial" charset="0"/>
                <a:ea typeface="Arial" charset="0"/>
              </a:rPr>
              <a:t>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(20,0%).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Segundo Mês 2</a:t>
            </a:r>
            <a:r>
              <a:rPr lang="en-US" altLang="en-US" sz="1900" dirty="0" smtClean="0">
                <a:latin typeface="Arial" charset="0"/>
                <a:ea typeface="Arial" charset="0"/>
              </a:rPr>
              <a:t>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(13,3%).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Terceiro Mês 7</a:t>
            </a:r>
            <a:r>
              <a:rPr lang="en-US" altLang="en-US" sz="1900" dirty="0" smtClean="0">
                <a:latin typeface="Arial" charset="0"/>
                <a:ea typeface="Arial" charset="0"/>
              </a:rPr>
              <a:t>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(53,8%).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6576444"/>
              </p:ext>
            </p:extLst>
          </p:nvPr>
        </p:nvGraphicFramePr>
        <p:xfrm>
          <a:off x="3995936" y="1600200"/>
          <a:ext cx="4752528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exto 23553"/>
          <p:cNvSpPr>
            <a:spLocks noGrp="1"/>
          </p:cNvSpPr>
          <p:nvPr>
            <p:ph type="body" sz="quarter" idx="4294967295"/>
          </p:nvPr>
        </p:nvSpPr>
        <p:spPr>
          <a:xfrm>
            <a:off x="457200" y="1700808"/>
            <a:ext cx="8219256" cy="4499992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3</a:t>
            </a:r>
            <a:r>
              <a:rPr lang="en-US" altLang="en-US" sz="2000" dirty="0">
                <a:latin typeface="Arial" charset="0"/>
                <a:ea typeface="Arial" charset="0"/>
              </a:rPr>
              <a:t>: Melhorar a adesão ao pré-natal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3.1:Realizar busca ativa de 100% das gestantes faltosas às consultas de pré-natal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meta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foi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atingida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em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100% em todos os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ço Reservado para Texto 24578"/>
          <p:cNvSpPr>
            <a:spLocks noGrp="1"/>
          </p:cNvSpPr>
          <p:nvPr>
            <p:ph type="body" sz="quarter" idx="4294967295"/>
          </p:nvPr>
        </p:nvSpPr>
        <p:spPr>
          <a:xfrm>
            <a:off x="436728" y="1484784"/>
            <a:ext cx="8219256" cy="4781128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4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Melhorar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o registro do programa de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pré-natal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4.1</a:t>
            </a:r>
            <a:r>
              <a:rPr lang="en-US" altLang="en-US" sz="2000" dirty="0" smtClean="0">
                <a:latin typeface="Arial" charset="0"/>
                <a:ea typeface="Arial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Manter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registro na ficha de acompanhamento/espelho de pré-natal em 100% das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gestantes</a:t>
            </a:r>
          </a:p>
          <a:p>
            <a:pPr marL="0" indent="0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meta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foi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alcançada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em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100% em todos os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FF0000"/>
              </a:solidFill>
              <a:latin typeface="Arial" charset="0"/>
              <a:ea typeface="Arial" charset="0"/>
            </a:endParaRPr>
          </a:p>
          <a:p>
            <a:pPr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Texto 25601"/>
          <p:cNvSpPr>
            <a:spLocks noGrp="1"/>
          </p:cNvSpPr>
          <p:nvPr>
            <p:ph type="body" sz="quarter" idx="4294967295"/>
          </p:nvPr>
        </p:nvSpPr>
        <p:spPr>
          <a:xfrm>
            <a:off x="323528" y="1700808"/>
            <a:ext cx="8291512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5: </a:t>
            </a:r>
            <a:r>
              <a:rPr lang="en-US" altLang="en-US" sz="2000" dirty="0">
                <a:latin typeface="Arial" charset="0"/>
                <a:ea typeface="Arial" charset="0"/>
              </a:rPr>
              <a:t>Realizar avaliação de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risco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5.1:Avaliar risco gestacional em 100% das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gestantes</a:t>
            </a:r>
          </a:p>
          <a:p>
            <a:pPr marL="0" indent="0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meta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foi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atingida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em 100% em todos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os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892480" cy="4968552"/>
          </a:xfrm>
        </p:spPr>
        <p:txBody>
          <a:bodyPr/>
          <a:lstStyle/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Objetivo</a:t>
            </a:r>
            <a:r>
              <a:rPr lang="en-US" altLang="en-US" sz="20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6: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Promover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 saúde no </a:t>
            </a:r>
            <a:r>
              <a:rPr lang="en-US" altLang="en-US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pré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-natal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6.1:Garantir a 100% das gestantes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orientação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nutricional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durante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gestação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6.2.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Promover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aleitamento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materno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junto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 100%  das gestantes.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6.3.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Orientar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100% das gestantes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sobre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os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cuidados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 o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recém-nascido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6.4.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Orientar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100% das gestantes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sobre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anticoncepção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após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parto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6.5.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Orientar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100% das gestantes sobre os </a:t>
            </a:r>
            <a:r>
              <a:rPr lang="pt-BR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riscos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 tabagismo e do uso de álcool e drogas na gestação.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6.6. Orientar 100% das gestantes sobre higiene bucal.</a:t>
            </a:r>
          </a:p>
          <a:p>
            <a:pPr marL="0" indent="0"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Estas metas </a:t>
            </a:r>
            <a:r>
              <a:rPr lang="en-US" altLang="en-US" sz="2200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foram</a:t>
            </a:r>
            <a:r>
              <a:rPr lang="en-US" altLang="en-US" sz="22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atingidas</a:t>
            </a:r>
            <a:r>
              <a:rPr lang="en-US" altLang="en-US" sz="22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em 100% todos os messes da </a:t>
            </a:r>
            <a:r>
              <a:rPr lang="pt-BR" altLang="en-US" sz="22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</a:t>
            </a:r>
            <a:r>
              <a:rPr lang="pt-BR" altLang="en-US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.</a:t>
            </a:r>
          </a:p>
          <a:p>
            <a:endParaRPr lang="en-US" altLang="en-US" dirty="0">
              <a:latin typeface="Arial" charset="0"/>
              <a:ea typeface="Arial" charset="0"/>
            </a:endParaRPr>
          </a:p>
          <a:p>
            <a:endParaRPr lang="en-US" altLang="en-US" dirty="0">
              <a:latin typeface="Arial" charset="0"/>
              <a:ea typeface="Arial" charset="0"/>
            </a:endParaRPr>
          </a:p>
          <a:p>
            <a:endParaRPr lang="en-US" altLang="en-US" dirty="0">
              <a:latin typeface="Arial" charset="0"/>
              <a:ea typeface="Arial" charset="0"/>
            </a:endParaRPr>
          </a:p>
          <a:p>
            <a:endParaRPr lang="pt-BR" dirty="0"/>
          </a:p>
        </p:txBody>
      </p:sp>
      <p:sp>
        <p:nvSpPr>
          <p:cNvPr id="4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  <p:extLst>
      <p:ext uri="{BB962C8B-B14F-4D97-AF65-F5344CB8AC3E}">
        <p14:creationId xmlns:p14="http://schemas.microsoft.com/office/powerpoint/2010/main" val="147389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Espaço Reservado para Texto 26627"/>
          <p:cNvSpPr>
            <a:spLocks noGrp="1"/>
          </p:cNvSpPr>
          <p:nvPr>
            <p:ph type="body" sz="quarter" idx="4294967295"/>
          </p:nvPr>
        </p:nvSpPr>
        <p:spPr>
          <a:xfrm>
            <a:off x="7020272" y="9045624"/>
            <a:ext cx="72008" cy="144016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None/>
            </a:pPr>
            <a:endParaRPr dirty="0"/>
          </a:p>
        </p:txBody>
      </p:sp>
      <p:sp>
        <p:nvSpPr>
          <p:cNvPr id="26627" name="Espaço Reservado para Texto 26626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579296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>
                <a:latin typeface="Arial" charset="0"/>
                <a:ea typeface="Calibri" charset="0"/>
              </a:rPr>
              <a:t>Objetivo 1: </a:t>
            </a:r>
            <a:r>
              <a:rPr lang="en-US" altLang="en-US" sz="2000" b="1" dirty="0">
                <a:latin typeface="Arial" charset="0"/>
                <a:ea typeface="Arial" charset="0"/>
              </a:rPr>
              <a:t>Ampliar a cobertura de atenção a puérperas</a:t>
            </a:r>
          </a:p>
          <a:p>
            <a:pPr>
              <a:buNone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1.1: Garantir a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95% </a:t>
            </a:r>
            <a:r>
              <a:rPr lang="en-US" altLang="en-US" sz="2000" dirty="0">
                <a:latin typeface="Arial" charset="0"/>
                <a:ea typeface="Arial" charset="0"/>
              </a:rPr>
              <a:t>das puérperas cadastradas no programa de Pré-Natal e Puerpério da Unidade de Saúde consulta puerperal antes dos 42 dias após o parto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meta foi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alcançada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em 100% em todos os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intervenção, sendo 1 puérpera no mês 1, 3 no mês 2 e 7 no mês 3.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435280" cy="5589240"/>
          </a:xfrm>
        </p:spPr>
        <p:txBody>
          <a:bodyPr/>
          <a:lstStyle/>
          <a:p>
            <a:r>
              <a:rPr lang="en-US" altLang="en-US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Objetivo </a:t>
            </a:r>
            <a:r>
              <a:rPr lang="en-US" altLang="en-US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2: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qualidade da atenção ao Pré-Natal e Puerpério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2.1: Examinar as mamas em 100% das puérperas cadastradas no Programa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2.2. Examinar o abdome em 100% das puérperas cadastradas no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Programa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2.3: Realizar exame ginecologico em 100% das puerperas cadastradas no programa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2.4:. Avaliar o estado psíquico em 100% das puérperas cadastradas no Programa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2.5. Avaliar intercorrências em 100% das puérperas cadastradas no Programa</a:t>
            </a:r>
            <a:r>
              <a:rPr lang="en-US" altLang="en-US" sz="20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2.6. Prescrever a 100% das puérperas um dos métodos de anticoncepção</a:t>
            </a:r>
            <a:endParaRPr lang="en-US" altLang="en-US" sz="2000" b="1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Estas metas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foram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atingidas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em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100% em todos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os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</a:t>
            </a:r>
            <a:r>
              <a:rPr lang="pt-BR" altLang="en-US" sz="2000" b="1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intervenção.</a:t>
            </a:r>
          </a:p>
          <a:p>
            <a:endParaRPr lang="en-US" altLang="en-US" dirty="0">
              <a:latin typeface="Arial" charset="0"/>
              <a:ea typeface="Arial" charset="0"/>
            </a:endParaRPr>
          </a:p>
          <a:p>
            <a:endParaRPr lang="en-US" altLang="en-US" dirty="0">
              <a:latin typeface="Arial" charset="0"/>
              <a:ea typeface="Arial" charset="0"/>
            </a:endParaRPr>
          </a:p>
          <a:p>
            <a:endParaRPr lang="en-US" altLang="en-US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24044" y="24867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0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92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</a:rPr>
              <a:t>INTRODUÇÃO</a:t>
            </a:r>
          </a:p>
        </p:txBody>
      </p:sp>
      <p:sp>
        <p:nvSpPr>
          <p:cNvPr id="9219" name="Espaço Reservado para Texto 9218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36295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>
              <a:lnSpc>
                <a:spcPct val="150000"/>
              </a:lnSpc>
            </a:pPr>
            <a:r>
              <a:rPr lang="en-US" altLang="en-US" sz="2200" dirty="0">
                <a:latin typeface="Arial" charset="0"/>
                <a:ea typeface="Arial" charset="0"/>
              </a:rPr>
              <a:t>Importância da </a:t>
            </a:r>
            <a:r>
              <a:rPr lang="en-US" altLang="en-US" sz="2200" dirty="0" err="1">
                <a:latin typeface="Arial" charset="0"/>
                <a:ea typeface="Arial" charset="0"/>
              </a:rPr>
              <a:t>ação</a:t>
            </a:r>
            <a:r>
              <a:rPr lang="en-US" altLang="en-US" sz="2200" dirty="0">
                <a:latin typeface="Arial" charset="0"/>
                <a:ea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programática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b="1" dirty="0" err="1" smtClean="0">
                <a:latin typeface="Arial" charset="0"/>
                <a:ea typeface="Arial" charset="0"/>
              </a:rPr>
              <a:t>Caracterização</a:t>
            </a:r>
            <a:r>
              <a:rPr lang="en-US" altLang="en-US" sz="2200" b="1" dirty="0" smtClean="0">
                <a:latin typeface="Arial" charset="0"/>
                <a:ea typeface="Arial" charset="0"/>
              </a:rPr>
              <a:t> </a:t>
            </a:r>
            <a:r>
              <a:rPr lang="en-US" altLang="en-US" sz="2200" b="1" dirty="0">
                <a:latin typeface="Arial" charset="0"/>
                <a:ea typeface="Arial" charset="0"/>
              </a:rPr>
              <a:t>do </a:t>
            </a:r>
            <a:r>
              <a:rPr lang="en-US" altLang="en-US" sz="2200" b="1" dirty="0" err="1" smtClean="0">
                <a:latin typeface="Arial" charset="0"/>
                <a:ea typeface="Arial" charset="0"/>
              </a:rPr>
              <a:t>município</a:t>
            </a:r>
            <a:endParaRPr lang="en-US" altLang="en-US" sz="2200" b="1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en-US" sz="2200" dirty="0">
                <a:latin typeface="Arial" charset="0"/>
                <a:ea typeface="Arial" charset="0"/>
              </a:rPr>
              <a:t>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Caraubas </a:t>
            </a:r>
            <a:r>
              <a:rPr lang="en-US" altLang="en-US" sz="2200" dirty="0">
                <a:latin typeface="Arial" charset="0"/>
                <a:ea typeface="Arial" charset="0"/>
              </a:rPr>
              <a:t>está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localizada </a:t>
            </a:r>
            <a:r>
              <a:rPr lang="en-US" altLang="en-US" sz="2200" dirty="0">
                <a:latin typeface="Arial" charset="0"/>
                <a:ea typeface="Arial" charset="0"/>
              </a:rPr>
              <a:t>no Rio Grande do Norte, </a:t>
            </a:r>
            <a:endParaRPr lang="en-US" altLang="en-US" sz="2200" dirty="0" smtClean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en-US" sz="2200" dirty="0" smtClean="0">
                <a:latin typeface="Arial" charset="0"/>
                <a:ea typeface="Arial" charset="0"/>
              </a:rPr>
              <a:t> O </a:t>
            </a:r>
            <a:r>
              <a:rPr lang="en-US" altLang="en-US" sz="2200" dirty="0">
                <a:latin typeface="Arial" charset="0"/>
                <a:ea typeface="Arial" charset="0"/>
              </a:rPr>
              <a:t>Sistema de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saúde está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composto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por</a:t>
            </a:r>
            <a:r>
              <a:rPr lang="en-US" altLang="en-US" sz="2200" dirty="0" smtClean="0">
                <a:latin typeface="Arial" charset="0"/>
                <a:ea typeface="Arial" charset="0"/>
              </a:rPr>
              <a:t>: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 algn="just">
              <a:buFont typeface="Wingdings 2" charset="2"/>
              <a:buNone/>
            </a:pPr>
            <a:r>
              <a:rPr lang="en-US" altLang="en-US" sz="2200" dirty="0"/>
              <a:t>     </a:t>
            </a:r>
            <a:r>
              <a:rPr lang="en-US" altLang="en-US" sz="2200" dirty="0" smtClean="0"/>
              <a:t>1</a:t>
            </a:r>
            <a:r>
              <a:rPr lang="en-US" altLang="en-US" sz="2200" dirty="0" smtClean="0">
                <a:latin typeface="Arial" charset="0"/>
              </a:rPr>
              <a:t>4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UBS: 9 EFS </a:t>
            </a:r>
            <a:r>
              <a:rPr lang="en-US" altLang="en-US" sz="2200" dirty="0">
                <a:latin typeface="Arial" charset="0"/>
                <a:ea typeface="Arial" charset="0"/>
              </a:rPr>
              <a:t>e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5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tradicionais</a:t>
            </a:r>
            <a:r>
              <a:rPr lang="en-US" altLang="en-US" sz="2200" dirty="0" smtClean="0">
                <a:latin typeface="Arial" charset="0"/>
                <a:ea typeface="Arial" charset="0"/>
              </a:rPr>
              <a:t>; 1 Hospital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geral</a:t>
            </a:r>
            <a:r>
              <a:rPr lang="en-US" altLang="en-US" sz="2200" dirty="0" smtClean="0">
                <a:latin typeface="Arial" charset="0"/>
                <a:ea typeface="Arial" charset="0"/>
              </a:rPr>
              <a:t>: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serviço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de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farmácia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e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laboratório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, com 1 NASF, 1 CAPS,1 CEO.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 algn="just">
              <a:buFont typeface="Wingdings 2" charset="2"/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ço Reservado para Texto 30722"/>
          <p:cNvSpPr>
            <a:spLocks noGrp="1"/>
          </p:cNvSpPr>
          <p:nvPr>
            <p:ph type="body" sz="quarter" idx="4294967295"/>
          </p:nvPr>
        </p:nvSpPr>
        <p:spPr>
          <a:xfrm>
            <a:off x="395536" y="1412776"/>
            <a:ext cx="864096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endParaRPr dirty="0"/>
          </a:p>
          <a:p>
            <a:endParaRPr dirty="0"/>
          </a:p>
          <a:p>
            <a:r>
              <a:rPr lang="en-US" altLang="en-US" sz="22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Objetivo</a:t>
            </a:r>
            <a:r>
              <a:rPr lang="en-US" altLang="en-US" sz="2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2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3.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Melhorar a adesão ao Programa de Pré-Natal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pPr marL="0" indent="0">
              <a:buNone/>
            </a:pPr>
            <a:endParaRPr lang="en-US" altLang="en-US" sz="2000" b="1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Arial" charset="0"/>
              </a:rPr>
              <a:t>Meta 3.1. Realizar busca ativa em 100% das puérperas que não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fizeram </a:t>
            </a:r>
            <a:r>
              <a:rPr lang="en-US" altLang="en-US" sz="2000" dirty="0">
                <a:latin typeface="Arial" charset="0"/>
                <a:ea typeface="Arial" charset="0"/>
              </a:rPr>
              <a:t>a consulta de puerpério até 30 dias após o parto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 meta foi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alcançada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em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100% em todos os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meses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intervenção.</a:t>
            </a:r>
            <a:endParaRPr lang="pt-BR" altLang="en-US" sz="2000" dirty="0">
              <a:solidFill>
                <a:srgbClr val="FF0000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ço Reservado para Texto 31746"/>
          <p:cNvSpPr>
            <a:spLocks noGrp="1"/>
          </p:cNvSpPr>
          <p:nvPr>
            <p:ph type="body" sz="quarter" idx="4294967295"/>
          </p:nvPr>
        </p:nvSpPr>
        <p:spPr>
          <a:xfrm>
            <a:off x="467544" y="1772816"/>
            <a:ext cx="8291264" cy="4925144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2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Objetivo</a:t>
            </a:r>
            <a:r>
              <a:rPr lang="en-US" altLang="en-US" sz="2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2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4.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registro do Programa de Pré-Natal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pPr marL="0" indent="0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4.1.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registro na ficha de acompanhamento do programa de Pré-Natal e Puerpério 100% das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Esta meta foi atingida em 100% em todos os meses da intervenção.</a:t>
            </a:r>
            <a:endParaRPr lang="en-US" altLang="en-US" sz="2000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Texto 32770"/>
          <p:cNvSpPr>
            <a:spLocks noGrp="1"/>
          </p:cNvSpPr>
          <p:nvPr>
            <p:ph type="body" sz="quarter" idx="4294967295"/>
          </p:nvPr>
        </p:nvSpPr>
        <p:spPr>
          <a:xfrm>
            <a:off x="241549" y="1639146"/>
            <a:ext cx="8902451" cy="4853136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Objetivo</a:t>
            </a:r>
            <a:r>
              <a:rPr lang="en-US" altLang="en-US" sz="2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Promover a saúde no Pré-Natal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5.1: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das puérperas cadastradas no Programa de Pré-Natal e Puerpério sobre os cuidados com o recém-nascido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5.2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das puérperas cadastradas no Programa de Pré-Natal e Puerpeŕio sobre aleitamento materno exclusivo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5.3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Orientar 100% das puérperas cadastradas no Programa de Pré-Natal e Puerpério sobre planejamento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Estas metas foram atingidas em 100% em todos os meses da intervenção.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34817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4819" name="Espaço Reservado para Texto 34818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147248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en-US" altLang="en-US" sz="2000" dirty="0" smtClean="0">
                <a:latin typeface="Arial" charset="0"/>
                <a:ea typeface="Arial" charset="0"/>
              </a:rPr>
              <a:t>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intervenção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melhorou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cobertura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atenção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as gestantes e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puerpéras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pPr algn="just"/>
            <a:r>
              <a:rPr lang="en-US" altLang="en-US" sz="2000" dirty="0" smtClean="0">
                <a:latin typeface="Arial" charset="0"/>
                <a:ea typeface="Arial" charset="0"/>
              </a:rPr>
              <a:t>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qualidade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dos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atendimentos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clínicos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superou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as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expectativas</a:t>
            </a:r>
          </a:p>
          <a:p>
            <a:pPr algn="just"/>
            <a:r>
              <a:rPr lang="en-US" altLang="en-US" sz="2000" dirty="0" err="1" smtClean="0">
                <a:latin typeface="Arial" charset="0"/>
                <a:ea typeface="Arial" charset="0"/>
              </a:rPr>
              <a:t>Encontramos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resistência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no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exame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ginecológico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trimestral pelas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usuárias</a:t>
            </a:r>
          </a:p>
          <a:p>
            <a:pPr algn="just"/>
            <a:r>
              <a:rPr lang="pt-BR" altLang="en-US" sz="2000" dirty="0" smtClean="0">
                <a:latin typeface="Arial" charset="0"/>
                <a:ea typeface="Arial" charset="0"/>
              </a:rPr>
              <a:t>Dificuldades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no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atendimento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odontológico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e exames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laboratoriais</a:t>
            </a:r>
          </a:p>
          <a:p>
            <a:pPr algn="just"/>
            <a:r>
              <a:rPr lang="en-US" altLang="en-US" sz="2000" dirty="0" smtClean="0">
                <a:latin typeface="Arial" charset="0"/>
                <a:ea typeface="Arial" charset="0"/>
              </a:rPr>
              <a:t>A UBS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adotou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um protocolo para 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atenção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ao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pré</a:t>
            </a:r>
            <a:r>
              <a:rPr lang="en-US" altLang="en-US" sz="2000" dirty="0" smtClean="0">
                <a:latin typeface="Arial" charset="0"/>
                <a:ea typeface="Arial" charset="0"/>
              </a:rPr>
              <a:t>-natal e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puerpério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pPr algn="just"/>
            <a:r>
              <a:rPr lang="en-US" altLang="en-US" sz="2000" dirty="0" smtClean="0">
                <a:latin typeface="Arial" charset="0"/>
                <a:ea typeface="Arial" charset="0"/>
              </a:rPr>
              <a:t>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participação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ativa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da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comunidade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foi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decisiva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58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507288" cy="1143000"/>
          </a:xfrm>
          <a:ln/>
        </p:spPr>
        <p:txBody>
          <a:bodyPr wrap="square" anchor="b" anchorCtr="0"/>
          <a:lstStyle/>
          <a:p>
            <a:r>
              <a:rPr lang="en-US" altLang="en-US" b="1" dirty="0">
                <a:solidFill>
                  <a:srgbClr val="000000"/>
                </a:solidFill>
                <a:latin typeface="Arial" charset="0"/>
                <a:ea typeface="Arial" charset="0"/>
              </a:rPr>
              <a:t>REFLEXÃO CRÍTICA SOBRE O PROCESSO PESSOAL DE APRENDIZAGEM</a:t>
            </a:r>
          </a:p>
        </p:txBody>
      </p:sp>
      <p:sp>
        <p:nvSpPr>
          <p:cNvPr id="35843" name="Espaço Reservado para Texto 35842"/>
          <p:cNvSpPr>
            <a:spLocks noGrp="1"/>
          </p:cNvSpPr>
          <p:nvPr>
            <p:ph type="body" sz="quarter" idx="4294967295"/>
          </p:nvPr>
        </p:nvSpPr>
        <p:spPr>
          <a:xfrm>
            <a:off x="467544" y="1700808"/>
            <a:ext cx="746760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pt-BR" altLang="en-US" sz="2000" dirty="0" smtClean="0">
                <a:latin typeface="Arial" charset="0"/>
                <a:ea typeface="Arial" charset="0"/>
              </a:rPr>
              <a:t>Permitiu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unidade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equipe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,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inicialmente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desmotivada</a:t>
            </a:r>
          </a:p>
          <a:p>
            <a:pPr marL="0" indent="0" algn="just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algn="just"/>
            <a:r>
              <a:rPr lang="pt-BR" altLang="en-US" sz="2000" dirty="0" smtClean="0">
                <a:latin typeface="Arial" charset="0"/>
                <a:ea typeface="Arial" charset="0"/>
              </a:rPr>
              <a:t>Interação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com 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comunidade</a:t>
            </a:r>
          </a:p>
          <a:p>
            <a:pPr marL="0" indent="0" algn="just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algn="just"/>
            <a:r>
              <a:rPr lang="pt-BR" altLang="en-US" sz="2000" dirty="0" smtClean="0">
                <a:latin typeface="Arial" charset="0"/>
                <a:ea typeface="Arial" charset="0"/>
              </a:rPr>
              <a:t>Identificar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os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ZW" altLang="en-US" sz="2000" dirty="0" err="1" smtClean="0">
                <a:latin typeface="Arial" charset="0"/>
                <a:ea typeface="Arial" charset="0"/>
              </a:rPr>
              <a:t>indicadores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de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cobertura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e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qualidade</a:t>
            </a:r>
          </a:p>
          <a:p>
            <a:pPr marL="0" indent="0" algn="just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algn="just"/>
            <a:r>
              <a:rPr lang="pt-BR" altLang="en-US" sz="2000" dirty="0" smtClean="0">
                <a:latin typeface="Arial" charset="0"/>
                <a:ea typeface="Arial" charset="0"/>
              </a:rPr>
              <a:t>Conhecer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a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carta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dos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direitos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dos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usuários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e os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programas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de saúde do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país</a:t>
            </a:r>
          </a:p>
          <a:p>
            <a:pPr marL="0" indent="0" algn="just">
              <a:buNone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Texto 36865"/>
          <p:cNvSpPr>
            <a:spLocks noGrp="1"/>
          </p:cNvSpPr>
          <p:nvPr>
            <p:ph type="body" sz="quarter" idx="4294967295"/>
          </p:nvPr>
        </p:nvSpPr>
        <p:spPr>
          <a:xfrm>
            <a:off x="5652120" y="3789040"/>
            <a:ext cx="5699125" cy="2881312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endParaRPr dirty="0"/>
          </a:p>
          <a:p>
            <a:pPr>
              <a:lnSpc>
                <a:spcPct val="80000"/>
              </a:lnSpc>
              <a:buNone/>
            </a:pPr>
            <a:r>
              <a:rPr lang="en-US" altLang="en-US" sz="1500" b="1" dirty="0">
                <a:latin typeface="Arial" charset="0"/>
                <a:ea typeface="Arial" charset="0"/>
              </a:rPr>
              <a:t>                                                                                                                                           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" charset="0"/>
                <a:ea typeface="Arial" charset="0"/>
              </a:rPr>
              <a:t>Obrigada</a:t>
            </a:r>
            <a:r>
              <a:rPr lang="en-US" altLang="en-US" sz="4000" b="1" dirty="0" smtClean="0">
                <a:solidFill>
                  <a:srgbClr val="C00000"/>
                </a:solidFill>
                <a:latin typeface="Arial" charset="0"/>
                <a:ea typeface="Arial" charset="0"/>
              </a:rPr>
              <a:t>!</a:t>
            </a:r>
            <a:endParaRPr lang="en-US" altLang="en-US" sz="4000" b="1" dirty="0">
              <a:solidFill>
                <a:srgbClr val="C00000"/>
              </a:solidFill>
              <a:latin typeface="Arial" charset="0"/>
              <a:ea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572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02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06437"/>
          </a:xfrm>
          <a:ln/>
        </p:spPr>
        <p:txBody>
          <a:bodyPr wrap="square" anchor="b" anchorCtr="0"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</a:rPr>
              <a:t>INTRODUÇÃO</a:t>
            </a:r>
          </a:p>
        </p:txBody>
      </p:sp>
      <p:sp>
        <p:nvSpPr>
          <p:cNvPr id="10243" name="Espaço Reservado para Texto 10242"/>
          <p:cNvSpPr>
            <a:spLocks noGrp="1"/>
          </p:cNvSpPr>
          <p:nvPr>
            <p:ph type="body" sz="quarter" idx="4294967295"/>
          </p:nvPr>
        </p:nvSpPr>
        <p:spPr>
          <a:xfrm>
            <a:off x="323529" y="1412776"/>
            <a:ext cx="8209284" cy="6048474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>
                <a:latin typeface="Arial" charset="0"/>
                <a:ea typeface="Arial" charset="0"/>
              </a:rPr>
              <a:t>Caracterização da Unidade Básica de </a:t>
            </a:r>
            <a:r>
              <a:rPr lang="en-US" altLang="en-US" sz="2200" b="1" dirty="0" err="1" smtClean="0">
                <a:latin typeface="Arial" charset="0"/>
                <a:ea typeface="Arial" charset="0"/>
              </a:rPr>
              <a:t>Saúde</a:t>
            </a:r>
            <a:r>
              <a:rPr lang="en-US" altLang="en-US" sz="2200" b="1" dirty="0" smtClean="0">
                <a:latin typeface="Arial" charset="0"/>
                <a:ea typeface="Arial" charset="0"/>
              </a:rPr>
              <a:t> </a:t>
            </a:r>
            <a:endParaRPr lang="en-US" altLang="en-US" sz="2200" b="1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altLang="en-US" sz="2200" dirty="0" smtClean="0">
                <a:latin typeface="Arial" charset="0"/>
                <a:ea typeface="Arial" charset="0"/>
              </a:rPr>
              <a:t>Ubiquação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: </a:t>
            </a:r>
            <a:r>
              <a:rPr lang="en-US" altLang="en-US" sz="2200" dirty="0">
                <a:latin typeface="Arial" charset="0"/>
                <a:ea typeface="Arial" charset="0"/>
              </a:rPr>
              <a:t>zona rural com Modelo de atenção ESF.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2200" dirty="0">
                <a:latin typeface="Arial" charset="0"/>
                <a:ea typeface="Arial" charset="0"/>
              </a:rPr>
              <a:t>Equipe de saúde: Médica, enfermeira, 1 técnica de enfermagem, odontólogo, técnica de saúde bucal e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7 </a:t>
            </a:r>
            <a:r>
              <a:rPr lang="en-US" altLang="en-US" sz="2200" dirty="0" err="1">
                <a:latin typeface="Arial" charset="0"/>
                <a:ea typeface="Arial" charset="0"/>
              </a:rPr>
              <a:t>agentes</a:t>
            </a:r>
            <a:r>
              <a:rPr lang="en-US" altLang="en-US" sz="2200" dirty="0">
                <a:latin typeface="Arial" charset="0"/>
                <a:ea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comunitários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de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saúde</a:t>
            </a:r>
            <a:r>
              <a:rPr lang="en-US" altLang="en-US" sz="2200" dirty="0" smtClean="0">
                <a:latin typeface="Arial" charset="0"/>
                <a:ea typeface="Arial" charset="0"/>
              </a:rPr>
              <a:t>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altLang="en-US" sz="2200" dirty="0" smtClean="0">
                <a:latin typeface="Arial" charset="0"/>
                <a:ea typeface="Arial" charset="0"/>
              </a:rPr>
              <a:t>Estrutura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física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inadequada.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altLang="en-US" sz="2200" dirty="0" smtClean="0">
                <a:latin typeface="Arial" charset="0"/>
                <a:ea typeface="Arial" charset="0"/>
              </a:rPr>
              <a:t>População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en-US" altLang="en-US" sz="2200" dirty="0">
                <a:latin typeface="Arial" charset="0"/>
                <a:ea typeface="Arial" charset="0"/>
              </a:rPr>
              <a:t>total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2051 </a:t>
            </a:r>
            <a:r>
              <a:rPr lang="en-US" altLang="en-US" sz="2200" dirty="0">
                <a:latin typeface="Arial" charset="0"/>
                <a:ea typeface="Arial" charset="0"/>
              </a:rPr>
              <a:t>habitantes.</a:t>
            </a:r>
          </a:p>
          <a:p>
            <a:pPr algn="just">
              <a:lnSpc>
                <a:spcPct val="150000"/>
              </a:lnSpc>
              <a:buNone/>
            </a:pPr>
            <a:endParaRPr lang="en-US" altLang="en-US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altLang="en-US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12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280" cy="1785937"/>
          </a:xfrm>
          <a:ln/>
        </p:spPr>
        <p:txBody>
          <a:bodyPr wrap="square" anchor="b" anchorCtr="0"/>
          <a:lstStyle/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SITUAÇÃO DA AÇÃO PROGRAMÁTICA NA UNIDADE ANTES DA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INTERVENÇÃO</a:t>
            </a:r>
            <a:r>
              <a:rPr dirty="0"/>
              <a:t/>
            </a:r>
            <a:br>
              <a:rPr dirty="0"/>
            </a:br>
            <a:r>
              <a:rPr lang="en-US" altLang="en-US" sz="2500" dirty="0">
                <a:latin typeface="Arial" charset="0"/>
                <a:ea typeface="Arial" charset="0"/>
              </a:rPr>
              <a:t>        </a:t>
            </a:r>
          </a:p>
        </p:txBody>
      </p:sp>
      <p:sp>
        <p:nvSpPr>
          <p:cNvPr id="11267" name="Espaço Reservado para Texto 11266"/>
          <p:cNvSpPr>
            <a:spLocks noGrp="1"/>
          </p:cNvSpPr>
          <p:nvPr>
            <p:ph type="body" sz="quarter" idx="4294967295"/>
          </p:nvPr>
        </p:nvSpPr>
        <p:spPr>
          <a:xfrm>
            <a:off x="467544" y="1958027"/>
            <a:ext cx="828092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Font typeface="Wingdings 2" charset="2"/>
              <a:buChar char=""/>
            </a:pPr>
            <a:r>
              <a:rPr lang="en-US" altLang="en-US" sz="2200" dirty="0">
                <a:latin typeface="Arial" charset="0"/>
                <a:ea typeface="Arial" charset="0"/>
              </a:rPr>
              <a:t>Baixa cobertura.</a:t>
            </a:r>
          </a:p>
          <a:p>
            <a:pPr>
              <a:buFont typeface="Wingdings 2" charset="2"/>
              <a:buChar char=""/>
            </a:pPr>
            <a:r>
              <a:rPr lang="pt-BR" altLang="en-US" sz="2200" dirty="0" smtClean="0">
                <a:latin typeface="Arial" charset="0"/>
                <a:ea typeface="Arial" charset="0"/>
              </a:rPr>
              <a:t>Deficiente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qualidade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dos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registros</a:t>
            </a:r>
            <a:r>
              <a:rPr lang="en-US" altLang="en-US" sz="2200" dirty="0" smtClean="0">
                <a:latin typeface="Arial" charset="0"/>
                <a:ea typeface="Arial" charset="0"/>
              </a:rPr>
              <a:t>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>
              <a:buFont typeface="Wingdings 2" charset="2"/>
              <a:buChar char=""/>
            </a:pPr>
            <a:r>
              <a:rPr lang="pt-BR" altLang="en-US" sz="2200" dirty="0" smtClean="0">
                <a:latin typeface="Arial" charset="0"/>
                <a:ea typeface="Arial" charset="0"/>
              </a:rPr>
              <a:t>Limitação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na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realização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dos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exames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laboratoriais</a:t>
            </a:r>
            <a:r>
              <a:rPr lang="en-US" altLang="en-US" sz="2200" dirty="0" smtClean="0">
                <a:latin typeface="Arial" charset="0"/>
                <a:ea typeface="Arial" charset="0"/>
              </a:rPr>
              <a:t>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>
              <a:buFont typeface="Wingdings 2" charset="2"/>
              <a:buChar char=""/>
            </a:pPr>
            <a:r>
              <a:rPr lang="en-US" altLang="en-US" sz="2200" smtClean="0">
                <a:latin typeface="Arial" charset="0"/>
                <a:ea typeface="Arial" charset="0"/>
              </a:rPr>
              <a:t>Ausência </a:t>
            </a:r>
            <a:r>
              <a:rPr lang="en-US" altLang="en-US" sz="2200" dirty="0" smtClean="0">
                <a:latin typeface="Arial" charset="0"/>
                <a:ea typeface="Arial" charset="0"/>
              </a:rPr>
              <a:t>de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protocolo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de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pré</a:t>
            </a:r>
            <a:r>
              <a:rPr lang="en-US" altLang="en-US" sz="2200" dirty="0" smtClean="0">
                <a:latin typeface="Arial" charset="0"/>
                <a:ea typeface="Arial" charset="0"/>
              </a:rPr>
              <a:t>-natal e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puerpério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>
              <a:buFont typeface="Wingdings 2" charset="2"/>
              <a:buChar char=""/>
            </a:pPr>
            <a:r>
              <a:rPr lang="pt-BR" altLang="en-US" sz="2200" dirty="0" smtClean="0">
                <a:latin typeface="Arial" charset="0"/>
                <a:ea typeface="Arial" charset="0"/>
              </a:rPr>
              <a:t>Centralização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da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pela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enfermeira</a:t>
            </a:r>
            <a:r>
              <a:rPr lang="en-US" altLang="en-US" sz="2200" dirty="0" smtClean="0">
                <a:latin typeface="Arial" charset="0"/>
                <a:ea typeface="Arial" charset="0"/>
              </a:rPr>
              <a:t>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>
              <a:buFont typeface="Wingdings 2" charset="2"/>
              <a:buChar char=""/>
            </a:pPr>
            <a:r>
              <a:rPr lang="pt-BR" altLang="en-US" sz="2200" dirty="0" smtClean="0">
                <a:latin typeface="Arial" charset="0"/>
                <a:ea typeface="Arial" charset="0"/>
              </a:rPr>
              <a:t>Não cumprimento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do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exame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físico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ginecológico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trimestral.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>
              <a:buFont typeface="Wingdings 2" charset="2"/>
              <a:buChar char=""/>
            </a:pPr>
            <a:r>
              <a:rPr lang="en-US" altLang="en-US" sz="2200" dirty="0" smtClean="0">
                <a:latin typeface="Arial" charset="0"/>
                <a:ea typeface="Arial" charset="0"/>
              </a:rPr>
              <a:t>O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nível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de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informação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</a:t>
            </a:r>
            <a:r>
              <a:rPr lang="pt-BR" altLang="en-US" sz="2200" dirty="0" smtClean="0">
                <a:latin typeface="Arial" charset="0"/>
                <a:ea typeface="Arial" charset="0"/>
              </a:rPr>
              <a:t>sobre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o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pré</a:t>
            </a:r>
            <a:r>
              <a:rPr lang="en-US" altLang="en-US" sz="2200" dirty="0" smtClean="0">
                <a:latin typeface="Arial" charset="0"/>
                <a:ea typeface="Arial" charset="0"/>
              </a:rPr>
              <a:t>-natal e </a:t>
            </a:r>
            <a:r>
              <a:rPr lang="en-US" altLang="en-US" sz="2200" dirty="0" err="1" smtClean="0">
                <a:latin typeface="Arial" charset="0"/>
                <a:ea typeface="Arial" charset="0"/>
              </a:rPr>
              <a:t>puerpério</a:t>
            </a:r>
            <a:r>
              <a:rPr lang="en-US" altLang="en-US" sz="2200" dirty="0" smtClean="0">
                <a:latin typeface="Arial" charset="0"/>
                <a:ea typeface="Arial" charset="0"/>
              </a:rPr>
              <a:t> era insuficente.</a:t>
            </a:r>
            <a:endParaRPr lang="en-US" altLang="en-US" sz="2200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228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b="1" dirty="0">
                <a:solidFill>
                  <a:srgbClr val="000000"/>
                </a:solidFill>
                <a:latin typeface="Arial" charset="0"/>
                <a:ea typeface="Arial" charset="0"/>
              </a:rPr>
              <a:t>OBJETIVO GERAL</a:t>
            </a:r>
          </a:p>
        </p:txBody>
      </p:sp>
      <p:sp>
        <p:nvSpPr>
          <p:cNvPr id="12291" name="Espaço Reservado para Texto 12290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7467600" cy="4873625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>
              <a:buFont typeface="Wingdings 2" charset="2"/>
              <a:buChar char=""/>
            </a:pPr>
            <a:endParaRPr dirty="0"/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400" dirty="0">
                <a:latin typeface="Arial" charset="0"/>
                <a:ea typeface="Arial" charset="0"/>
              </a:rPr>
              <a:t>Melhorar a Atenção ao Pré-natal e Puerpério na UBS </a:t>
            </a:r>
            <a:r>
              <a:rPr lang="en-US" altLang="en-US" sz="2400" dirty="0" smtClean="0">
                <a:latin typeface="Arial" charset="0"/>
                <a:ea typeface="Arial" charset="0"/>
              </a:rPr>
              <a:t>Benedito Joao Pessoa,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Caraúbas</a:t>
            </a:r>
            <a:r>
              <a:rPr lang="en-US" altLang="en-US" sz="2400" dirty="0" smtClean="0">
                <a:latin typeface="Arial" charset="0"/>
                <a:ea typeface="Arial" charset="0"/>
              </a:rPr>
              <a:t>/RN</a:t>
            </a:r>
            <a:r>
              <a:rPr lang="en-US" altLang="en-US" sz="2400" dirty="0">
                <a:latin typeface="Arial" charset="0"/>
                <a:ea typeface="Arial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endParaRPr lang="en-US" altLang="en-US" sz="2400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33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ln/>
        </p:spPr>
        <p:txBody>
          <a:bodyPr wrap="square" anchor="b" anchorCtr="0"/>
          <a:lstStyle/>
          <a:p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3315" name="Espaço Reservado para Texto 13314"/>
          <p:cNvSpPr>
            <a:spLocks noGrp="1"/>
          </p:cNvSpPr>
          <p:nvPr>
            <p:ph type="body" sz="quarter" idx="4294967295"/>
          </p:nvPr>
        </p:nvSpPr>
        <p:spPr>
          <a:xfrm>
            <a:off x="251520" y="2204864"/>
            <a:ext cx="8568952" cy="3701007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Calibri" charset="0"/>
              </a:rPr>
              <a:t>O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projeto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foi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pt-BR" altLang="en-US" sz="2200" dirty="0" smtClean="0">
                <a:latin typeface="Arial" charset="0"/>
                <a:ea typeface="Calibri" charset="0"/>
              </a:rPr>
              <a:t>desenvolvido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no 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Calibri" charset="0"/>
              </a:rPr>
              <a:t>período de 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12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semanas</a:t>
            </a:r>
          </a:p>
          <a:p>
            <a:pPr algn="just"/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As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ações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planejadas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compreendem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: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capacitação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equipe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sobre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o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" charset="0"/>
                <a:ea typeface="Calibri" charset="0"/>
              </a:rPr>
              <a:t>protocolo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atenção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a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gestantes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puérperas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,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atendimento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clínico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odontológico, registro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das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informações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,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ações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promoção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a saúde para as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gestantes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comunidade.</a:t>
            </a:r>
          </a:p>
          <a:p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Na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logística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,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foram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utilizadas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as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planilhas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coletas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de dados 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fichas</a:t>
            </a:r>
            <a:r>
              <a:rPr lang="en-US" altLang="en-US" sz="2200" dirty="0">
                <a:latin typeface="Arial" charset="0"/>
                <a:ea typeface="Calibri" charset="0"/>
              </a:rPr>
              <a:t>-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espelhos de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" charset="0"/>
                <a:ea typeface="Calibri" charset="0"/>
              </a:rPr>
              <a:t>pré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-natal e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" charset="0"/>
                <a:ea typeface="Calibri" charset="0"/>
              </a:rPr>
              <a:t>puerpério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que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viabilizaram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o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monitoramento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 das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ações.</a:t>
            </a:r>
            <a:endParaRPr lang="pt-BR" altLang="en-US" sz="2200" dirty="0">
              <a:latin typeface="Arial" charset="0"/>
              <a:ea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  <p:sp>
        <p:nvSpPr>
          <p:cNvPr id="14339" name="Espaço Reservado para Texto 14338"/>
          <p:cNvSpPr>
            <a:spLocks noGrp="1"/>
          </p:cNvSpPr>
          <p:nvPr>
            <p:ph type="body" sz="quarter" idx="4294967295"/>
          </p:nvPr>
        </p:nvSpPr>
        <p:spPr>
          <a:xfrm>
            <a:off x="251520" y="1700808"/>
            <a:ext cx="4104456" cy="4896544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Objetivo1: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Ampliar a cobertura de pré-natal.</a:t>
            </a: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1.1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Alcançar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85% </a:t>
            </a:r>
            <a:r>
              <a:rPr lang="en-US" altLang="en-US" sz="2000" dirty="0">
                <a:latin typeface="Arial" charset="0"/>
                <a:ea typeface="Arial" charset="0"/>
              </a:rPr>
              <a:t>de cobertura das gestantes cadastradas no Programa de Pré-natal da unidade de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saúde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pt-BR" altLang="en-US" sz="2000" dirty="0" smtClean="0">
                <a:latin typeface="Arial" charset="0"/>
                <a:ea typeface="Arial" charset="0"/>
              </a:rPr>
              <a:t>Primeiro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10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(45,5%).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15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(68,2%).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Terceiro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Mês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13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mulheres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(59,1%).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40568784"/>
              </p:ext>
            </p:extLst>
          </p:nvPr>
        </p:nvGraphicFramePr>
        <p:xfrm>
          <a:off x="4427984" y="1628800"/>
          <a:ext cx="4392488" cy="428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Texto 15361"/>
          <p:cNvSpPr>
            <a:spLocks noGrp="1"/>
          </p:cNvSpPr>
          <p:nvPr>
            <p:ph type="body" sz="quarter" idx="4294967295"/>
          </p:nvPr>
        </p:nvSpPr>
        <p:spPr>
          <a:xfrm>
            <a:off x="467544" y="1484784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 err="1" smtClean="0">
                <a:latin typeface="Arial" charset="0"/>
                <a:ea typeface="Calibri" charset="0"/>
              </a:rPr>
              <a:t>Objetivo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 2</a:t>
            </a:r>
            <a:r>
              <a:rPr lang="en-US" altLang="en-US" sz="2000" dirty="0">
                <a:latin typeface="Arial" charset="0"/>
                <a:ea typeface="Calibri" charset="0"/>
              </a:rPr>
              <a:t>:</a:t>
            </a:r>
            <a:r>
              <a:rPr lang="en-US" altLang="en-US" sz="2000" dirty="0">
                <a:latin typeface="Arial" charset="0"/>
                <a:ea typeface="Arial" charset="0"/>
              </a:rPr>
              <a:t> Melhorar 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Unidade</a:t>
            </a:r>
          </a:p>
          <a:p>
            <a:endParaRPr lang="pt-BR" altLang="en-US" sz="2000" dirty="0" smtClean="0">
              <a:latin typeface="Arial" charset="0"/>
              <a:ea typeface="Arial" charset="0"/>
            </a:endParaRPr>
          </a:p>
          <a:p>
            <a:r>
              <a:rPr lang="en-US" altLang="en-US" sz="2000" dirty="0" smtClean="0">
                <a:latin typeface="Arial" charset="0"/>
                <a:ea typeface="Calibri" charset="0"/>
              </a:rPr>
              <a:t>Meta </a:t>
            </a:r>
            <a:r>
              <a:rPr lang="en-US" altLang="en-US" sz="2000" dirty="0">
                <a:latin typeface="Arial" charset="0"/>
                <a:ea typeface="Calibri" charset="0"/>
              </a:rPr>
              <a:t>2.1:</a:t>
            </a:r>
            <a:r>
              <a:rPr lang="en-US" altLang="en-US" sz="2000" dirty="0">
                <a:latin typeface="Arial" charset="0"/>
                <a:ea typeface="Arial" charset="0"/>
              </a:rPr>
              <a:t>Garantir a 100% das gestantes o ingresso no Programa de Pré-Natal no primeiro trimestre de </a:t>
            </a:r>
            <a:r>
              <a:rPr lang="pt-BR" altLang="en-US" sz="2000" dirty="0" smtClean="0">
                <a:latin typeface="Arial" charset="0"/>
                <a:ea typeface="Arial" charset="0"/>
              </a:rPr>
              <a:t>gestação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.</a:t>
            </a:r>
          </a:p>
          <a:p>
            <a:endParaRPr lang="en-US" altLang="en-US" sz="2000" dirty="0" smtClean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pt-BR" altLang="en-US" sz="1900" dirty="0" smtClean="0">
                <a:latin typeface="Arial" charset="0"/>
                <a:ea typeface="Arial" charset="0"/>
              </a:rPr>
              <a:t>Primeiro</a:t>
            </a:r>
            <a:r>
              <a:rPr lang="en-US" altLang="en-US" sz="1900" dirty="0" smtClean="0">
                <a:latin typeface="Arial" charset="0"/>
                <a:ea typeface="Arial" charset="0"/>
              </a:rPr>
              <a:t> </a:t>
            </a:r>
            <a:r>
              <a:rPr lang="pt-BR" altLang="en-US" sz="1900" dirty="0" smtClean="0">
                <a:latin typeface="Arial" charset="0"/>
                <a:ea typeface="Arial" charset="0"/>
              </a:rPr>
              <a:t>Mês</a:t>
            </a:r>
            <a:r>
              <a:rPr lang="en-US" altLang="en-US" sz="1900" dirty="0" smtClean="0">
                <a:latin typeface="Arial" charset="0"/>
                <a:ea typeface="Arial" charset="0"/>
              </a:rPr>
              <a:t> 7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(70%).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Segundo Mês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12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(80%).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1900" dirty="0">
                <a:latin typeface="Arial" charset="0"/>
                <a:ea typeface="Arial" charset="0"/>
              </a:rPr>
              <a:t>Terceiro Mês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10 </a:t>
            </a:r>
            <a:r>
              <a:rPr lang="en-US" altLang="en-US" sz="1900" dirty="0">
                <a:latin typeface="Arial" charset="0"/>
                <a:ea typeface="Arial" charset="0"/>
              </a:rPr>
              <a:t>mulheres </a:t>
            </a:r>
            <a:r>
              <a:rPr lang="en-US" altLang="en-US" sz="1900" dirty="0" smtClean="0">
                <a:latin typeface="Arial" charset="0"/>
                <a:ea typeface="Arial" charset="0"/>
              </a:rPr>
              <a:t>(76,9%).</a:t>
            </a:r>
            <a:endParaRPr lang="en-US" altLang="en-US" sz="19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20229125"/>
              </p:ext>
            </p:extLst>
          </p:nvPr>
        </p:nvGraphicFramePr>
        <p:xfrm>
          <a:off x="4283968" y="2420888"/>
          <a:ext cx="45368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exto 16385"/>
          <p:cNvSpPr>
            <a:spLocks noGrp="1"/>
          </p:cNvSpPr>
          <p:nvPr>
            <p:ph type="body" sz="quarter" idx="4294967295"/>
          </p:nvPr>
        </p:nvSpPr>
        <p:spPr>
          <a:xfrm>
            <a:off x="251520" y="1412776"/>
            <a:ext cx="3657600" cy="4572000"/>
          </a:xfrm>
          <a:ln/>
        </p:spPr>
        <p:txBody>
          <a:bodyPr wrap="square" lIns="91440" tIns="45720" rIns="91440" bIns="45720" anchor="t" anchorCtr="0"/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r>
              <a:rPr lang="en-US" altLang="en-US" sz="2000" dirty="0">
                <a:latin typeface="Arial" charset="0"/>
                <a:ea typeface="Calibri" charset="0"/>
              </a:rPr>
              <a:t>Objetivo 2</a:t>
            </a:r>
            <a:r>
              <a:rPr lang="en-US" altLang="en-US" sz="2000" dirty="0" smtClean="0">
                <a:latin typeface="Arial" charset="0"/>
                <a:ea typeface="Calibri" charset="0"/>
              </a:rPr>
              <a:t>: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Melhorar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a qualidade da atenção ao pré-natal e puerpério realizado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Unidade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r>
              <a:rPr lang="en-US" altLang="en-US" sz="2000" dirty="0">
                <a:latin typeface="Arial" charset="0"/>
                <a:ea typeface="Calibri" charset="0"/>
              </a:rPr>
              <a:t>Meta 2.2.</a:t>
            </a:r>
            <a:r>
              <a:rPr lang="en-US" altLang="en-US" sz="2000" dirty="0">
                <a:latin typeface="Arial" charset="0"/>
                <a:ea typeface="Arial" charset="0"/>
              </a:rPr>
              <a:t> Realizar pelo menos um exame ginecológico por trimestre em 100% das </a:t>
            </a:r>
            <a:r>
              <a:rPr lang="en-US" altLang="en-US" sz="2000" dirty="0" err="1" smtClean="0">
                <a:latin typeface="Arial" charset="0"/>
                <a:ea typeface="Arial" charset="0"/>
              </a:rPr>
              <a:t>gestantes</a:t>
            </a:r>
            <a:endParaRPr lang="en-US" altLang="en-US" sz="2000" dirty="0" smtClean="0">
              <a:latin typeface="Arial" charset="0"/>
              <a:ea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Primeiro Mês 3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mulheres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(30,0%).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Segundo Mês 6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mulheres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(40,0%).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charset="0"/>
                <a:ea typeface="Arial" charset="0"/>
              </a:rPr>
              <a:t>Terceiro Mês 2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</a:rPr>
              <a:t>mulheres </a:t>
            </a:r>
            <a:r>
              <a:rPr lang="en-US" altLang="en-US" sz="2000" dirty="0" smtClean="0">
                <a:latin typeface="Arial" charset="0"/>
                <a:ea typeface="Arial" charset="0"/>
              </a:rPr>
              <a:t>(15,4%).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48049773"/>
              </p:ext>
            </p:extLst>
          </p:nvPr>
        </p:nvGraphicFramePr>
        <p:xfrm>
          <a:off x="3923928" y="2276872"/>
          <a:ext cx="48965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4337"/>
          <p:cNvSpPr>
            <a:spLocks noGrp="1"/>
          </p:cNvSpPr>
          <p:nvPr>
            <p:ph type="title" idx="4294967295"/>
          </p:nvPr>
        </p:nvSpPr>
        <p:spPr>
          <a:xfrm>
            <a:off x="-15077" y="188640"/>
            <a:ext cx="9144000" cy="1143000"/>
          </a:xfrm>
          <a:ln/>
        </p:spPr>
        <p:txBody>
          <a:bodyPr wrap="square" anchor="b" anchorCtr="0"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FFF39D"/>
      </a:dk2>
      <a:lt2>
        <a:srgbClr val="575F6D"/>
      </a:lt2>
      <a:accent1>
        <a:srgbClr val="FE8637"/>
      </a:accent1>
      <a:accent2>
        <a:srgbClr val="7598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1457</Words>
  <Application>Microsoft Office PowerPoint</Application>
  <PresentationFormat>Apresentação na tela (4:3)</PresentationFormat>
  <Paragraphs>197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25</vt:i4>
      </vt:variant>
    </vt:vector>
  </HeadingPairs>
  <TitlesOfParts>
    <vt:vector size="37" baseType="lpstr">
      <vt:lpstr>Arial</vt:lpstr>
      <vt:lpstr>Wingdings</vt:lpstr>
      <vt:lpstr>Calibri</vt:lpstr>
      <vt:lpstr>Wingdings 2</vt:lpstr>
      <vt:lpstr>Century Schoolbook</vt:lpstr>
      <vt:lpstr/>
      <vt:lpstr/>
      <vt:lpstr/>
      <vt:lpstr/>
      <vt:lpstr/>
      <vt:lpstr/>
      <vt:lpstr/>
      <vt:lpstr>Apresentação do PowerPoint</vt:lpstr>
      <vt:lpstr>INTRODUÇÃO</vt:lpstr>
      <vt:lpstr>INTRODUÇÃO</vt:lpstr>
      <vt:lpstr>SITUAÇÃO DA AÇÃO PROGRAMÁTICA NA UNIDADE ANTES DA INTERVENÇÃO         </vt:lpstr>
      <vt:lpstr>OBJETIVO GERAL</vt:lpstr>
      <vt:lpstr>METODOLOGIA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PRÉ-NATAL</vt:lpstr>
      <vt:lpstr>OBJETIVOS ESPECÍFICOS, METAS E RESULTADOS REFERENTE AO PUERPÉRIO</vt:lpstr>
      <vt:lpstr>OBJETIVOS ESPECÍFICOS, METAS E RESULTADOS REFERENTE AO PUERPÉRIO</vt:lpstr>
      <vt:lpstr>OBJETIVOS ESPECÍFICOS, METAS E RESULTADOS REFERENTE AO PUERPÉRIO</vt:lpstr>
      <vt:lpstr>OBJETIVOS ESPECÍFICOS, METAS E RESULTADOS REFERENTE AO PUERPÉRIO</vt:lpstr>
      <vt:lpstr>OBJETIVOS ESPECÍFICOS, METAS E RESULTADOS REFERENTE AO PUERPÉRIO</vt:lpstr>
      <vt:lpstr>DISCUSSÃO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Fernanda</cp:lastModifiedBy>
  <cp:revision>60</cp:revision>
  <dcterms:modified xsi:type="dcterms:W3CDTF">2016-03-23T16:43:36Z</dcterms:modified>
</cp:coreProperties>
</file>